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3" r:id="rId3"/>
    <p:sldId id="277" r:id="rId4"/>
    <p:sldId id="278" r:id="rId5"/>
    <p:sldId id="286" r:id="rId6"/>
    <p:sldId id="280" r:id="rId7"/>
    <p:sldId id="298" r:id="rId8"/>
    <p:sldId id="285" r:id="rId9"/>
    <p:sldId id="260" r:id="rId10"/>
    <p:sldId id="299" r:id="rId11"/>
    <p:sldId id="300" r:id="rId12"/>
    <p:sldId id="301" r:id="rId13"/>
    <p:sldId id="302" r:id="rId14"/>
    <p:sldId id="303" r:id="rId15"/>
    <p:sldId id="290" r:id="rId16"/>
    <p:sldId id="304" r:id="rId17"/>
    <p:sldId id="305" r:id="rId18"/>
    <p:sldId id="306" r:id="rId19"/>
    <p:sldId id="307" r:id="rId20"/>
    <p:sldId id="297" r:id="rId21"/>
    <p:sldId id="271" r:id="rId22"/>
    <p:sldId id="296" r:id="rId23"/>
    <p:sldId id="276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li Dharan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5" d="100"/>
          <a:sy n="65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19DF-7C83-4345-B836-ECBAC1ED1205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D296-643E-4983-A593-F932CEA71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9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5D7B-6EC3-48A0-9CAC-987D5A4E90B3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6B08-A330-4249-BD8B-D15F876D7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9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7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2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5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676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 New Test Vector Search Algorithm for a Single Stuck-at Fault using Probabilistic Correlation</a:t>
            </a:r>
            <a:endParaRPr lang="en-US" sz="3600" dirty="0"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41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sz="2600" b="1" dirty="0" smtClean="0"/>
          </a:p>
          <a:p>
            <a:r>
              <a:rPr lang="en-US" sz="2600" b="1" dirty="0" smtClean="0">
                <a:effectLst/>
              </a:rPr>
              <a:t>Muralidharan Venkatasubramanian                             </a:t>
            </a:r>
            <a:r>
              <a:rPr lang="en-US" sz="2600" b="1" dirty="0" err="1" smtClean="0">
                <a:effectLst/>
              </a:rPr>
              <a:t>Vishwani</a:t>
            </a:r>
            <a:r>
              <a:rPr lang="en-US" sz="2600" b="1" dirty="0" smtClean="0">
                <a:effectLst/>
              </a:rPr>
              <a:t> D. Agrawal</a:t>
            </a:r>
          </a:p>
          <a:p>
            <a:pPr algn="ctr"/>
            <a:r>
              <a:rPr lang="en-US" sz="2600" b="1" dirty="0" smtClean="0"/>
              <a:t>          Graduate Student                                            James J. </a:t>
            </a:r>
            <a:r>
              <a:rPr lang="en-US" sz="2600" b="1" dirty="0"/>
              <a:t>D</a:t>
            </a:r>
            <a:r>
              <a:rPr lang="en-US" sz="2600" b="1" dirty="0" smtClean="0"/>
              <a:t>anaher </a:t>
            </a:r>
            <a:r>
              <a:rPr lang="en-US" sz="2600" b="1" dirty="0" smtClean="0"/>
              <a:t>Professor</a:t>
            </a:r>
            <a:endParaRPr lang="en-US" sz="2600" b="1" dirty="0" smtClean="0">
              <a:effectLst/>
            </a:endParaRPr>
          </a:p>
          <a:p>
            <a:pPr lvl="0" algn="ctr"/>
            <a:r>
              <a:rPr lang="en-US" sz="2600" b="1" dirty="0" smtClean="0">
                <a:solidFill>
                  <a:srgbClr val="00B0F0"/>
                </a:solidFill>
                <a:effectLst/>
              </a:rPr>
              <a:t>Department of Electrical and Computer Engineering </a:t>
            </a:r>
          </a:p>
          <a:p>
            <a:pPr lvl="0" algn="ctr"/>
            <a:r>
              <a:rPr lang="en-US" sz="2600" b="1" dirty="0" smtClean="0">
                <a:solidFill>
                  <a:srgbClr val="F78819"/>
                </a:solidFill>
                <a:effectLst/>
              </a:rPr>
              <a:t>Auburn University</a:t>
            </a:r>
          </a:p>
          <a:p>
            <a:endParaRPr lang="en-US" sz="2400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306"/>
          <a:stretch>
            <a:fillRect/>
          </a:stretch>
        </p:blipFill>
        <p:spPr bwMode="auto">
          <a:xfrm>
            <a:off x="3467100" y="2419350"/>
            <a:ext cx="2324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</a:t>
            </a:r>
            <a:r>
              <a:rPr lang="en-US" dirty="0"/>
              <a:t>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Quantify correlations in </a:t>
            </a:r>
            <a:r>
              <a:rPr lang="en-US" sz="2800" dirty="0" smtClean="0"/>
              <a:t>an </a:t>
            </a:r>
            <a:r>
              <a:rPr lang="en-US" sz="2800" dirty="0"/>
              <a:t>n x n probability matrix.</a:t>
            </a:r>
          </a:p>
          <a:p>
            <a:pPr lvl="1"/>
            <a:r>
              <a:rPr lang="en-US" sz="2400" dirty="0"/>
              <a:t>n is the no. of primary inputs.</a:t>
            </a:r>
          </a:p>
          <a:p>
            <a:pPr lvl="1"/>
            <a:r>
              <a:rPr lang="en-US" sz="2400" dirty="0"/>
              <a:t>Diagonal represents independent probability of ‘</a:t>
            </a:r>
            <a:r>
              <a:rPr lang="en-US" sz="2400" dirty="0" smtClean="0"/>
              <a:t>0’ </a:t>
            </a:r>
            <a:r>
              <a:rPr lang="en-US" sz="2400" dirty="0"/>
              <a:t>or ‘1’ at primary input.</a:t>
            </a:r>
          </a:p>
          <a:p>
            <a:pPr lvl="1"/>
            <a:r>
              <a:rPr lang="en-US" sz="2400" dirty="0" smtClean="0"/>
              <a:t>An o</a:t>
            </a:r>
            <a:r>
              <a:rPr lang="en-US" sz="2400" dirty="0" smtClean="0"/>
              <a:t>ff-diagonal entry represents </a:t>
            </a:r>
            <a:r>
              <a:rPr lang="en-US" sz="2400" dirty="0"/>
              <a:t>conditional probability of ‘0’ or ‘1’ at other inputs given a state at the chosen primary input.</a:t>
            </a:r>
          </a:p>
          <a:p>
            <a:endParaRPr lang="en-US" sz="2800" dirty="0"/>
          </a:p>
          <a:p>
            <a:r>
              <a:rPr lang="en-US" sz="2800" dirty="0"/>
              <a:t>Correlation matrix contains information </a:t>
            </a:r>
            <a:r>
              <a:rPr lang="en-US" sz="2800" dirty="0" smtClean="0"/>
              <a:t>from </a:t>
            </a:r>
            <a:r>
              <a:rPr lang="en-US" sz="2800" dirty="0" smtClean="0"/>
              <a:t>unsuccessful </a:t>
            </a:r>
            <a:r>
              <a:rPr lang="en-US" sz="2800" dirty="0"/>
              <a:t>test vectors.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886200" cy="4623816"/>
          </a:xfrm>
        </p:spPr>
        <p:txBody>
          <a:bodyPr/>
          <a:lstStyle/>
          <a:p>
            <a:r>
              <a:rPr lang="en-US" dirty="0" smtClean="0"/>
              <a:t>c17 benchmark circuit</a:t>
            </a:r>
          </a:p>
          <a:p>
            <a:pPr lvl="1"/>
            <a:r>
              <a:rPr lang="en-US" dirty="0" smtClean="0"/>
              <a:t>5 primary inputs</a:t>
            </a:r>
          </a:p>
          <a:p>
            <a:endParaRPr lang="en-US" dirty="0" smtClean="0"/>
          </a:p>
          <a:p>
            <a:r>
              <a:rPr lang="en-US" dirty="0" smtClean="0"/>
              <a:t>Initially, apply random vectors to the CUT so as to build an initial table of unsuccessful vectors.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48168"/>
            <a:ext cx="4846830" cy="25620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/>
              <a:t>NATW 2014</a:t>
            </a:r>
          </a:p>
        </p:txBody>
      </p:sp>
    </p:spTree>
    <p:extLst>
      <p:ext uri="{BB962C8B-B14F-4D97-AF65-F5344CB8AC3E}">
        <p14:creationId xmlns:p14="http://schemas.microsoft.com/office/powerpoint/2010/main" val="31959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7315200" cy="4623816"/>
          </a:xfrm>
        </p:spPr>
        <p:txBody>
          <a:bodyPr/>
          <a:lstStyle/>
          <a:p>
            <a:r>
              <a:rPr lang="en-US" dirty="0" smtClean="0"/>
              <a:t>Initial Test vectors derived from random TPG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0 1 1 0 0</a:t>
            </a:r>
          </a:p>
          <a:p>
            <a:pPr marL="118872" indent="0">
              <a:buNone/>
            </a:pPr>
            <a:r>
              <a:rPr lang="en-US" dirty="0" smtClean="0"/>
              <a:t>     1 0 0 0 1</a:t>
            </a:r>
          </a:p>
          <a:p>
            <a:pPr marL="118872" indent="0">
              <a:buNone/>
            </a:pPr>
            <a:r>
              <a:rPr lang="en-US" dirty="0" smtClean="0"/>
              <a:t>     1 0 1 1 0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0645121"/>
              </p:ext>
            </p:extLst>
          </p:nvPr>
        </p:nvGraphicFramePr>
        <p:xfrm>
          <a:off x="3034002" y="2866371"/>
          <a:ext cx="5652798" cy="3429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2133"/>
                <a:gridCol w="942133"/>
                <a:gridCol w="942133"/>
                <a:gridCol w="942133"/>
                <a:gridCol w="942133"/>
                <a:gridCol w="942133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0.66</a:t>
                      </a:r>
                      <a:endParaRPr lang="en-US" sz="28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0.50</a:t>
                      </a:r>
                      <a:endParaRPr lang="en-US" sz="28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</a:t>
                      </a:r>
                      <a:endParaRPr lang="en-US" sz="28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</a:t>
                      </a:r>
                      <a:endParaRPr lang="en-US" sz="28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</a:t>
                      </a:r>
                      <a:endParaRPr lang="en-US" sz="28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0.33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en-US" sz="28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0.66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</a:t>
                      </a:r>
                      <a:endParaRPr lang="en-US" sz="28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0.33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</a:t>
                      </a:r>
                      <a:endParaRPr lang="en-US" sz="28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0.33</a:t>
                      </a:r>
                      <a:endParaRPr lang="en-US" sz="2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2296180"/>
            <a:ext cx="500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Probability Correlation Matrix</a:t>
            </a:r>
            <a:endParaRPr lang="en-US" sz="28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 signal probability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00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 signal probability conditional to corresponding input being ‘1’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091378">
            <a:off x="3382119" y="4003024"/>
            <a:ext cx="5967397" cy="1142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54424" y="3366616"/>
            <a:ext cx="1752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1978125">
            <a:off x="3219297" y="4365812"/>
            <a:ext cx="4284546" cy="1897427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978125">
            <a:off x="4971897" y="2880761"/>
            <a:ext cx="4284546" cy="1897427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06074" y="5266475"/>
            <a:ext cx="2057400" cy="108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4"/>
          </p:cNvCxnSpPr>
          <p:nvPr/>
        </p:nvCxnSpPr>
        <p:spPr>
          <a:xfrm flipH="1">
            <a:off x="1806074" y="4625414"/>
            <a:ext cx="4791824" cy="676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6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(contd..)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7879344"/>
              </p:ext>
            </p:extLst>
          </p:nvPr>
        </p:nvGraphicFramePr>
        <p:xfrm>
          <a:off x="76200" y="1524000"/>
          <a:ext cx="4038600" cy="4419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A</a:t>
                      </a:r>
                      <a:endParaRPr lang="en-US" sz="2300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B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C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D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0.66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0.5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0.5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0.5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x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x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x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1500730"/>
              </p:ext>
            </p:extLst>
          </p:nvPr>
        </p:nvGraphicFramePr>
        <p:xfrm>
          <a:off x="4572000" y="1563470"/>
          <a:ext cx="4495800" cy="4380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49300"/>
                <a:gridCol w="749300"/>
                <a:gridCol w="749300"/>
                <a:gridCol w="749300"/>
                <a:gridCol w="749300"/>
                <a:gridCol w="749300"/>
              </a:tblGrid>
              <a:tr h="8760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0.40</a:t>
                      </a:r>
                      <a:endParaRPr lang="en-US" sz="24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0.33</a:t>
                      </a:r>
                      <a:endParaRPr lang="en-US" sz="24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0.33</a:t>
                      </a:r>
                      <a:endParaRPr lang="en-US" sz="24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0.50</a:t>
                      </a:r>
                      <a:endParaRPr lang="en-US" sz="2400" b="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760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0.66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0.66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760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0.66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0.66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760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0.66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0.66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760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0.33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0.33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0.33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0.40</a:t>
                      </a:r>
                      <a:endParaRPr lang="en-US" sz="2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5867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Recalculated Probability Correlation Matrix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76200" y="59215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Add the two derived test vectors to the original set and recalculate the matrix 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6401" y="5799595"/>
            <a:ext cx="272143" cy="22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2886" y="3962400"/>
            <a:ext cx="65314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867400" y="1524000"/>
            <a:ext cx="1066800" cy="449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(contd..)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Final test vector set:</a:t>
            </a:r>
          </a:p>
          <a:p>
            <a:pPr marL="118872" indent="0">
              <a:buNone/>
            </a:pPr>
            <a:r>
              <a:rPr lang="en-US" dirty="0" smtClean="0"/>
              <a:t>     0 </a:t>
            </a:r>
            <a:r>
              <a:rPr lang="en-US" dirty="0"/>
              <a:t>1 1 0 0</a:t>
            </a:r>
          </a:p>
          <a:p>
            <a:pPr marL="118872" indent="0">
              <a:buNone/>
            </a:pPr>
            <a:r>
              <a:rPr lang="en-US" dirty="0"/>
              <a:t>     1 0 0 0 1</a:t>
            </a:r>
          </a:p>
          <a:p>
            <a:pPr marL="118872" indent="0">
              <a:buNone/>
            </a:pPr>
            <a:r>
              <a:rPr lang="en-US" dirty="0"/>
              <a:t>     1 0 1 1 0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0 1 0 1 0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0 1 1 1 1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1 0 0 0 0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30433"/>
              </p:ext>
            </p:extLst>
          </p:nvPr>
        </p:nvGraphicFramePr>
        <p:xfrm>
          <a:off x="152400" y="2209799"/>
          <a:ext cx="4191000" cy="29283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</a:tblGrid>
              <a:tr h="5443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  <a:tr h="7510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0.66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0.66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0.33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</a:tr>
              <a:tr h="5443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</a:tr>
              <a:tr h="5443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</a:tr>
              <a:tr h="5443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2396" y="5410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Final test vector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2000" y="4572000"/>
            <a:ext cx="762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82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10 input AND gate (Random TPG)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6017" r="6411"/>
          <a:stretch/>
        </p:blipFill>
        <p:spPr>
          <a:xfrm>
            <a:off x="921881" y="1600200"/>
            <a:ext cx="6781800" cy="418947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2661" y="5660648"/>
            <a:ext cx="7200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Average no. of iterations needed to find a single stuck-at fault using a random test generator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220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Mean = 566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10 input AND </a:t>
            </a:r>
            <a:r>
              <a:rPr lang="en-US" dirty="0" smtClean="0"/>
              <a:t>gate (Weighted Random)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961" r="5714"/>
          <a:stretch/>
        </p:blipFill>
        <p:spPr>
          <a:xfrm>
            <a:off x="914400" y="1524000"/>
            <a:ext cx="6858000" cy="44152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502" y="5761391"/>
            <a:ext cx="8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Average no. of iterations needed to find a single stuck-at fault using a weighted random test generator [Agrawal, 1981]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20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Mean = 26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52728"/>
          </a:xfrm>
        </p:spPr>
        <p:txBody>
          <a:bodyPr>
            <a:noAutofit/>
          </a:bodyPr>
          <a:lstStyle/>
          <a:p>
            <a:r>
              <a:rPr lang="en-US" sz="3900" dirty="0"/>
              <a:t>10 input AND </a:t>
            </a:r>
            <a:r>
              <a:rPr lang="en-US" sz="3900" dirty="0" smtClean="0"/>
              <a:t>gate (Correlation Algorithm)</a:t>
            </a:r>
            <a:endParaRPr lang="en-US" sz="39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4961" r="7143"/>
          <a:stretch/>
        </p:blipFill>
        <p:spPr>
          <a:xfrm>
            <a:off x="911646" y="1524000"/>
            <a:ext cx="6858000" cy="43539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8700" y="576198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Average no. of iterations needed to find a single stuck-at fault using the proposed correlation algorithm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89873" y="213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Mean = 9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1536"/>
            <a:ext cx="8077200" cy="256946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C17 benchmark circuit</a:t>
            </a:r>
          </a:p>
          <a:p>
            <a:pPr lvl="1"/>
            <a:r>
              <a:rPr lang="en-US" sz="2400" dirty="0" smtClean="0"/>
              <a:t>Had no hard to detect stuck-at faults</a:t>
            </a:r>
          </a:p>
          <a:p>
            <a:pPr lvl="1"/>
            <a:r>
              <a:rPr lang="en-US" sz="2400" dirty="0" smtClean="0"/>
              <a:t>Proposed correlation algorithm took ~24-30 iterations to detect 12 faults (3 vectors) with worst case of 44 iterations.</a:t>
            </a:r>
          </a:p>
          <a:p>
            <a:pPr lvl="1"/>
            <a:r>
              <a:rPr lang="en-US" sz="2400" dirty="0" err="1" smtClean="0"/>
              <a:t>FastScan</a:t>
            </a:r>
            <a:r>
              <a:rPr lang="en-US" sz="2400" dirty="0" smtClean="0"/>
              <a:t> needed 64 iterations with worst case of 128 iterations.</a:t>
            </a:r>
          </a:p>
          <a:p>
            <a:endParaRPr lang="en-US" sz="2800" dirty="0" smtClean="0"/>
          </a:p>
          <a:p>
            <a:r>
              <a:rPr lang="en-US" sz="2800" dirty="0" smtClean="0"/>
              <a:t>C492 benchmark circuit (27 primary inputs)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5816600"/>
              </p:ext>
            </p:extLst>
          </p:nvPr>
        </p:nvGraphicFramePr>
        <p:xfrm>
          <a:off x="1295400" y="4064241"/>
          <a:ext cx="64008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Fault no.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Algorithm</a:t>
                      </a:r>
                      <a:r>
                        <a:rPr lang="en-US" baseline="0" dirty="0" smtClean="0"/>
                        <a:t> iterations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FastScan</a:t>
                      </a:r>
                      <a:r>
                        <a:rPr lang="en-US" dirty="0" smtClean="0"/>
                        <a:t> iterations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iterations needed</a:t>
                      </a:r>
                      <a:endParaRPr 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3180</a:t>
                      </a:r>
                      <a:endParaRPr lang="en-US" dirty="0"/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Could not compute</a:t>
                      </a:r>
                      <a:endParaRPr lang="en-US" dirty="0"/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27</a:t>
                      </a:r>
                      <a:r>
                        <a:rPr lang="en-US" dirty="0" smtClean="0"/>
                        <a:t>/2 = 2</a:t>
                      </a:r>
                      <a:r>
                        <a:rPr lang="en-US" baseline="30000" dirty="0" smtClean="0"/>
                        <a:t>26</a:t>
                      </a:r>
                      <a:endParaRPr lang="en-US" baseline="30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1864</a:t>
                      </a:r>
                      <a:endParaRPr lang="en-U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3179</a:t>
                      </a:r>
                      <a:endParaRPr lang="en-U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1865</a:t>
                      </a:r>
                      <a:endParaRPr lang="en-U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Purpose</a:t>
            </a:r>
          </a:p>
          <a:p>
            <a:endParaRPr lang="en-US" sz="2800" dirty="0" smtClean="0"/>
          </a:p>
          <a:p>
            <a:r>
              <a:rPr lang="en-US" sz="2800" dirty="0" smtClean="0"/>
              <a:t>Motivation</a:t>
            </a:r>
          </a:p>
          <a:p>
            <a:endParaRPr lang="en-US" sz="2800" dirty="0" smtClean="0"/>
          </a:p>
          <a:p>
            <a:r>
              <a:rPr lang="en-US" sz="2800" dirty="0" smtClean="0"/>
              <a:t>Background</a:t>
            </a:r>
          </a:p>
          <a:p>
            <a:endParaRPr lang="en-US" sz="2800" dirty="0" smtClean="0"/>
          </a:p>
          <a:p>
            <a:r>
              <a:rPr lang="en-US" sz="2800" dirty="0" smtClean="0"/>
              <a:t>Methodology</a:t>
            </a:r>
          </a:p>
          <a:p>
            <a:endParaRPr lang="en-US" sz="2800" dirty="0" smtClean="0"/>
          </a:p>
          <a:p>
            <a:r>
              <a:rPr lang="en-US" sz="2800" dirty="0" smtClean="0"/>
              <a:t>Results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/>
              <a:t>Conclusion and Future work</a:t>
            </a:r>
          </a:p>
          <a:p>
            <a:endParaRPr lang="en-US" sz="2800" dirty="0" smtClean="0"/>
          </a:p>
          <a:p>
            <a:r>
              <a:rPr lang="en-US" sz="2800" dirty="0" smtClean="0"/>
              <a:t>References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591"/>
            <a:ext cx="8229600" cy="4930408"/>
          </a:xfrm>
        </p:spPr>
        <p:txBody>
          <a:bodyPr>
            <a:noAutofit/>
          </a:bodyPr>
          <a:lstStyle/>
          <a:p>
            <a:r>
              <a:rPr lang="en-US" sz="2700" dirty="0" smtClean="0"/>
              <a:t>Optimizing the algorithm for more efficiency.</a:t>
            </a:r>
          </a:p>
          <a:p>
            <a:endParaRPr lang="en-US" sz="2700" dirty="0" smtClean="0"/>
          </a:p>
          <a:p>
            <a:r>
              <a:rPr lang="en-US" sz="2700" dirty="0" smtClean="0"/>
              <a:t>Running simulations on all ISCAS benchmark circuits.</a:t>
            </a:r>
          </a:p>
          <a:p>
            <a:endParaRPr lang="en-US" sz="2700" dirty="0" smtClean="0"/>
          </a:p>
          <a:p>
            <a:r>
              <a:rPr lang="en-US" sz="2700" dirty="0" smtClean="0"/>
              <a:t>Comparing efficiency with other contemporary and deterministic algorithms to prove superiority.</a:t>
            </a:r>
          </a:p>
          <a:p>
            <a:pPr lvl="1"/>
            <a:r>
              <a:rPr lang="en-US" sz="2300" dirty="0" smtClean="0"/>
              <a:t>Weighted random generators</a:t>
            </a:r>
          </a:p>
          <a:p>
            <a:pPr lvl="1"/>
            <a:r>
              <a:rPr lang="en-US" sz="2300" dirty="0" smtClean="0"/>
              <a:t>Spectral test generators</a:t>
            </a:r>
          </a:p>
          <a:p>
            <a:pPr lvl="1"/>
            <a:r>
              <a:rPr lang="en-US" sz="2300" dirty="0"/>
              <a:t>Anti-random test </a:t>
            </a:r>
            <a:r>
              <a:rPr lang="en-US" sz="2300" dirty="0" smtClean="0"/>
              <a:t>generators [</a:t>
            </a:r>
            <a:r>
              <a:rPr lang="en-US" sz="2400" dirty="0" err="1" smtClean="0"/>
              <a:t>Malaiya</a:t>
            </a:r>
            <a:r>
              <a:rPr lang="en-US" sz="2400" dirty="0" smtClean="0"/>
              <a:t>, 1995</a:t>
            </a:r>
            <a:r>
              <a:rPr lang="en-US" sz="2300" dirty="0" smtClean="0"/>
              <a:t>]</a:t>
            </a:r>
            <a:endParaRPr lang="en-US" sz="2300" dirty="0"/>
          </a:p>
          <a:p>
            <a:endParaRPr lang="en-US" sz="2700" dirty="0" smtClean="0"/>
          </a:p>
          <a:p>
            <a:r>
              <a:rPr lang="en-US" sz="2700" dirty="0" smtClean="0"/>
              <a:t>Foray into quantum algorithms (future vision).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Demonstrated  proof of concept of new probabilistic correlation algorithm.</a:t>
            </a:r>
          </a:p>
          <a:p>
            <a:endParaRPr lang="en-US" sz="2800" dirty="0"/>
          </a:p>
          <a:p>
            <a:r>
              <a:rPr lang="en-US" sz="2800" dirty="0" smtClean="0"/>
              <a:t>Shown resilience compared to previously published output entropy based algorithm.</a:t>
            </a:r>
          </a:p>
          <a:p>
            <a:endParaRPr lang="en-US" sz="2800" dirty="0"/>
          </a:p>
          <a:p>
            <a:r>
              <a:rPr lang="en-US" sz="2800" dirty="0" smtClean="0"/>
              <a:t>Initial results show the superiority of algorithm over </a:t>
            </a:r>
            <a:r>
              <a:rPr lang="en-US" sz="2800" dirty="0" err="1" smtClean="0"/>
              <a:t>FastScan</a:t>
            </a:r>
            <a:r>
              <a:rPr lang="en-US" sz="2800" dirty="0" smtClean="0"/>
              <a:t> for hard to detect stuck-at faults.</a:t>
            </a:r>
          </a:p>
          <a:p>
            <a:endParaRPr lang="en-US" sz="2800" dirty="0"/>
          </a:p>
          <a:p>
            <a:r>
              <a:rPr lang="en-US" sz="2800" dirty="0" smtClean="0"/>
              <a:t>Vision of future direction research and identifying steps towards a quantum algorithm.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NATW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000" dirty="0" smtClean="0"/>
              <a:t>[1] </a:t>
            </a:r>
            <a:r>
              <a:rPr lang="en-US" sz="2000" dirty="0"/>
              <a:t>O. H. Ibarra and S. </a:t>
            </a:r>
            <a:r>
              <a:rPr lang="en-US" sz="2000" dirty="0" err="1"/>
              <a:t>Sahni</a:t>
            </a:r>
            <a:r>
              <a:rPr lang="en-US" sz="2000" dirty="0"/>
              <a:t>, “</a:t>
            </a:r>
            <a:r>
              <a:rPr lang="en-US" sz="2000" dirty="0" err="1"/>
              <a:t>Polynomially</a:t>
            </a:r>
            <a:r>
              <a:rPr lang="en-US" sz="2000" dirty="0"/>
              <a:t> complete fault detection problems,” IEEE Trans. Computers, vol. 24, no. 3, pp. 242–249, 1975.</a:t>
            </a:r>
          </a:p>
          <a:p>
            <a:pPr marL="118872" indent="0">
              <a:buNone/>
            </a:pPr>
            <a:r>
              <a:rPr lang="en-US" sz="2000" dirty="0" smtClean="0"/>
              <a:t>[2] </a:t>
            </a:r>
            <a:r>
              <a:rPr lang="en-US" sz="2000" dirty="0"/>
              <a:t>H. Fujiwara and S. </a:t>
            </a:r>
            <a:r>
              <a:rPr lang="en-US" sz="2000" dirty="0" err="1"/>
              <a:t>Toida</a:t>
            </a:r>
            <a:r>
              <a:rPr lang="en-US" sz="2000" dirty="0"/>
              <a:t>, “The complexity of fault detection problems for combinational logic </a:t>
            </a:r>
            <a:r>
              <a:rPr lang="en-US" sz="2000" dirty="0" err="1"/>
              <a:t>circuits</a:t>
            </a:r>
            <a:r>
              <a:rPr lang="en-US" sz="2000" dirty="0" err="1" smtClean="0"/>
              <a:t>,”IEEE</a:t>
            </a:r>
            <a:r>
              <a:rPr lang="en-US" sz="2000" dirty="0" smtClean="0"/>
              <a:t> </a:t>
            </a:r>
            <a:r>
              <a:rPr lang="en-US" sz="2000" dirty="0"/>
              <a:t>Transactions </a:t>
            </a:r>
            <a:r>
              <a:rPr lang="en-US" sz="2000" dirty="0"/>
              <a:t>on Computers, </a:t>
            </a:r>
            <a:r>
              <a:rPr lang="en-US" sz="2000" dirty="0"/>
              <a:t>vol. 100, no. 6, pp. 555–560, 1982</a:t>
            </a:r>
            <a:r>
              <a:rPr lang="en-US" sz="2000" dirty="0" smtClean="0"/>
              <a:t>.</a:t>
            </a:r>
          </a:p>
          <a:p>
            <a:pPr marL="118872" indent="0">
              <a:buNone/>
            </a:pPr>
            <a:r>
              <a:rPr lang="en-US" sz="2000" dirty="0" smtClean="0"/>
              <a:t>[3] </a:t>
            </a:r>
            <a:r>
              <a:rPr lang="en-US" sz="2000" dirty="0"/>
              <a:t>G. </a:t>
            </a:r>
            <a:r>
              <a:rPr lang="en-US" sz="2000" dirty="0" err="1"/>
              <a:t>Seroussi</a:t>
            </a:r>
            <a:r>
              <a:rPr lang="en-US" sz="2000" dirty="0"/>
              <a:t> and N. H. </a:t>
            </a:r>
            <a:r>
              <a:rPr lang="en-US" sz="2000" dirty="0" err="1"/>
              <a:t>Bshouty</a:t>
            </a:r>
            <a:r>
              <a:rPr lang="en-US" sz="2000" dirty="0"/>
              <a:t>, “Vector sets for exhaustive testing of logic circuits</a:t>
            </a:r>
            <a:r>
              <a:rPr lang="en-US" sz="2000" dirty="0" smtClean="0"/>
              <a:t>,” IEEE </a:t>
            </a:r>
            <a:r>
              <a:rPr lang="en-US" sz="2000" dirty="0"/>
              <a:t>Transactions </a:t>
            </a:r>
            <a:r>
              <a:rPr lang="en-US" sz="2000" dirty="0"/>
              <a:t>on Information Theory, </a:t>
            </a:r>
            <a:r>
              <a:rPr lang="en-US" sz="2000" dirty="0"/>
              <a:t>vol. 34, no. 3, pp. 513–522, 1988.</a:t>
            </a:r>
          </a:p>
          <a:p>
            <a:pPr marL="118872" indent="0">
              <a:buNone/>
            </a:pPr>
            <a:r>
              <a:rPr lang="en-US" sz="2000" dirty="0" smtClean="0"/>
              <a:t>[4] </a:t>
            </a:r>
            <a:r>
              <a:rPr lang="en-US" sz="2000" dirty="0"/>
              <a:t>J. P. Roth, “Diagnosis of automata failures: A calculus and a method,” IBM Journal of Research and Development, vol. 10, no. 4, pp. 278–291, 1966.</a:t>
            </a:r>
          </a:p>
          <a:p>
            <a:pPr marL="118872" indent="0">
              <a:buNone/>
            </a:pPr>
            <a:r>
              <a:rPr lang="en-US" sz="2000" dirty="0" smtClean="0"/>
              <a:t>[5] </a:t>
            </a:r>
            <a:r>
              <a:rPr lang="en-US" sz="2000" dirty="0"/>
              <a:t>P. </a:t>
            </a:r>
            <a:r>
              <a:rPr lang="en-US" sz="2000" dirty="0" err="1"/>
              <a:t>Goel</a:t>
            </a:r>
            <a:r>
              <a:rPr lang="en-US" sz="2000" dirty="0"/>
              <a:t>, “An implicit enumeration algorithm to generate tests for combinational logic circuits</a:t>
            </a:r>
            <a:r>
              <a:rPr lang="en-US" sz="2000" dirty="0" smtClean="0"/>
              <a:t>,” IEEE </a:t>
            </a:r>
            <a:r>
              <a:rPr lang="en-US" sz="2000" dirty="0"/>
              <a:t>Transactions </a:t>
            </a:r>
            <a:r>
              <a:rPr lang="en-US" sz="2000" dirty="0"/>
              <a:t>on Computers, </a:t>
            </a:r>
            <a:r>
              <a:rPr lang="en-US" sz="2000" dirty="0"/>
              <a:t>vol. 100, no. 3, pp. 215–222, 1981.</a:t>
            </a:r>
          </a:p>
          <a:p>
            <a:pPr marL="118872" indent="0">
              <a:buNone/>
            </a:pPr>
            <a:r>
              <a:rPr lang="en-US" sz="2000" dirty="0" smtClean="0"/>
              <a:t>[6] </a:t>
            </a:r>
            <a:r>
              <a:rPr lang="en-US" sz="2000" dirty="0"/>
              <a:t>H. Fujiwara and T. </a:t>
            </a:r>
            <a:r>
              <a:rPr lang="en-US" sz="2000" dirty="0" err="1"/>
              <a:t>Shimono</a:t>
            </a:r>
            <a:r>
              <a:rPr lang="en-US" sz="2000" dirty="0"/>
              <a:t>, “On the acceleration of test generation algorithms,” </a:t>
            </a:r>
            <a:r>
              <a:rPr lang="en-US" sz="2000" dirty="0" smtClean="0"/>
              <a:t>IEEE </a:t>
            </a:r>
            <a:r>
              <a:rPr lang="en-US" sz="2000" dirty="0"/>
              <a:t>Transactions </a:t>
            </a:r>
            <a:r>
              <a:rPr lang="en-US" sz="2000" dirty="0"/>
              <a:t>on Computers, </a:t>
            </a:r>
            <a:r>
              <a:rPr lang="en-US" sz="2000" dirty="0"/>
              <a:t>vol. 100, no. 12, pp. 1137–1144, 1983.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NATW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000" dirty="0" smtClean="0"/>
              <a:t>[7] </a:t>
            </a:r>
            <a:r>
              <a:rPr lang="en-US" sz="2000" dirty="0"/>
              <a:t>S. B. Akers, “Universal test sets for logic networks,” </a:t>
            </a:r>
            <a:r>
              <a:rPr lang="en-US" sz="2000" dirty="0" smtClean="0"/>
              <a:t>in IEEE </a:t>
            </a:r>
            <a:r>
              <a:rPr lang="en-US" sz="2000" dirty="0"/>
              <a:t>Conference Record of 13th </a:t>
            </a:r>
            <a:r>
              <a:rPr lang="en-US" sz="2000" dirty="0" smtClean="0"/>
              <a:t>IEEE Annual </a:t>
            </a:r>
            <a:r>
              <a:rPr lang="en-US" sz="2000" dirty="0"/>
              <a:t>Symposium </a:t>
            </a:r>
            <a:r>
              <a:rPr lang="en-US" sz="2000" dirty="0" smtClean="0"/>
              <a:t>on</a:t>
            </a:r>
            <a:r>
              <a:rPr lang="en-US" sz="2000" dirty="0"/>
              <a:t> Switching and Automata Theory, </a:t>
            </a:r>
            <a:r>
              <a:rPr lang="en-US" sz="2000" dirty="0"/>
              <a:t>1972, pp. 177–184.</a:t>
            </a:r>
          </a:p>
          <a:p>
            <a:pPr marL="118872" indent="0">
              <a:buNone/>
            </a:pPr>
            <a:r>
              <a:rPr lang="en-US" sz="2000" dirty="0" smtClean="0"/>
              <a:t>[8] </a:t>
            </a:r>
            <a:r>
              <a:rPr lang="en-US" sz="2000" dirty="0"/>
              <a:t>S. M. Reddy, “Complete test sets for logic functions,” </a:t>
            </a:r>
            <a:r>
              <a:rPr lang="en-US" sz="2000" dirty="0" smtClean="0"/>
              <a:t>IEEE </a:t>
            </a:r>
            <a:r>
              <a:rPr lang="en-US" sz="2000" dirty="0"/>
              <a:t>Transactions </a:t>
            </a:r>
            <a:r>
              <a:rPr lang="en-US" sz="2000" dirty="0"/>
              <a:t>on Computers, </a:t>
            </a:r>
            <a:r>
              <a:rPr lang="en-US" sz="2000" dirty="0"/>
              <a:t>vol. 100, no. 11, pp. 1016–1020, 1973.</a:t>
            </a:r>
          </a:p>
          <a:p>
            <a:pPr marL="118872" indent="0">
              <a:buNone/>
            </a:pPr>
            <a:r>
              <a:rPr lang="en-US" sz="2000" dirty="0" smtClean="0"/>
              <a:t>[</a:t>
            </a:r>
            <a:r>
              <a:rPr lang="en-US" sz="2000" dirty="0"/>
              <a:t>9] H. D. </a:t>
            </a:r>
            <a:r>
              <a:rPr lang="en-US" sz="2000" dirty="0" err="1"/>
              <a:t>Schnurmann</a:t>
            </a:r>
            <a:r>
              <a:rPr lang="en-US" sz="2000" dirty="0"/>
              <a:t>, E. </a:t>
            </a:r>
            <a:r>
              <a:rPr lang="en-US" sz="2000" dirty="0" err="1"/>
              <a:t>Lindbloom</a:t>
            </a:r>
            <a:r>
              <a:rPr lang="en-US" sz="2000" dirty="0"/>
              <a:t>, and R. G. Carpenter, “The weighted random test-pattern generator,” </a:t>
            </a:r>
            <a:r>
              <a:rPr lang="en-US" sz="2000" dirty="0" smtClean="0"/>
              <a:t>IEEE </a:t>
            </a:r>
            <a:r>
              <a:rPr lang="en-US" sz="2000" dirty="0"/>
              <a:t>Transactions </a:t>
            </a:r>
            <a:r>
              <a:rPr lang="en-US" sz="2000" dirty="0"/>
              <a:t>on Computers, </a:t>
            </a:r>
            <a:r>
              <a:rPr lang="en-US" sz="2000" dirty="0"/>
              <a:t>vol. 100, no. 7, pp. 695–700, 1975.</a:t>
            </a:r>
          </a:p>
          <a:p>
            <a:pPr marL="118872" indent="0">
              <a:buNone/>
            </a:pPr>
            <a:r>
              <a:rPr lang="en-US" sz="2000" dirty="0"/>
              <a:t>[10] V. D. Agrawal, “An information theoretic approach to digital fault testing,” IEEE Transactions on Computers, vol. 30, no. 8, pp. 582–587, 1981.</a:t>
            </a:r>
          </a:p>
          <a:p>
            <a:pPr marL="118872" indent="0">
              <a:buNone/>
            </a:pPr>
            <a:r>
              <a:rPr lang="en-US" sz="2000" dirty="0"/>
              <a:t>[11] N. Yogi and V. D. Agrawal, “Spectral </a:t>
            </a:r>
            <a:r>
              <a:rPr lang="en-US" sz="2000" dirty="0" smtClean="0"/>
              <a:t>RTL</a:t>
            </a:r>
            <a:r>
              <a:rPr lang="en-US" sz="2000" dirty="0" smtClean="0"/>
              <a:t> </a:t>
            </a:r>
            <a:r>
              <a:rPr lang="en-US" sz="2000" dirty="0"/>
              <a:t>test generation for gate-level stuck-at faults,” in </a:t>
            </a:r>
            <a:r>
              <a:rPr lang="en-US" sz="2000" dirty="0" smtClean="0"/>
              <a:t> Proc.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Asian Test </a:t>
            </a:r>
            <a:r>
              <a:rPr lang="en-US" sz="2000" dirty="0"/>
              <a:t>Symposium</a:t>
            </a:r>
            <a:r>
              <a:rPr lang="en-US" sz="2000" dirty="0" smtClean="0"/>
              <a:t>, </a:t>
            </a:r>
            <a:r>
              <a:rPr lang="en-US" sz="2000" dirty="0"/>
              <a:t>IEEE, 2006, pp. 83–88</a:t>
            </a:r>
            <a:r>
              <a:rPr lang="en-US" sz="2000" dirty="0" smtClean="0"/>
              <a:t>.</a:t>
            </a:r>
          </a:p>
          <a:p>
            <a:pPr marL="118872" indent="0">
              <a:buNone/>
            </a:pPr>
            <a:r>
              <a:rPr lang="en-US" sz="2000" dirty="0"/>
              <a:t>[12] Y. K. </a:t>
            </a:r>
            <a:r>
              <a:rPr lang="en-US" sz="2000" dirty="0" err="1"/>
              <a:t>Malaiya</a:t>
            </a:r>
            <a:r>
              <a:rPr lang="en-US" sz="2000" dirty="0"/>
              <a:t>, “</a:t>
            </a:r>
            <a:r>
              <a:rPr lang="en-US" sz="2000" dirty="0" err="1"/>
              <a:t>Antirandom</a:t>
            </a:r>
            <a:r>
              <a:rPr lang="en-US" sz="2000" dirty="0"/>
              <a:t> testing: Getting the most out of black-box testing,” </a:t>
            </a:r>
            <a:r>
              <a:rPr lang="en-US" sz="2000" dirty="0" smtClean="0"/>
              <a:t>in Proc. </a:t>
            </a:r>
            <a:r>
              <a:rPr lang="en-US" sz="2000" dirty="0"/>
              <a:t>Sixth </a:t>
            </a:r>
            <a:r>
              <a:rPr lang="en-US" sz="2000" dirty="0" smtClean="0"/>
              <a:t>IEEE International </a:t>
            </a:r>
            <a:r>
              <a:rPr lang="en-US" sz="2000" dirty="0"/>
              <a:t>Symposium </a:t>
            </a:r>
            <a:r>
              <a:rPr lang="en-US" sz="2000" dirty="0"/>
              <a:t>on Software Reliability </a:t>
            </a:r>
            <a:r>
              <a:rPr lang="en-US" sz="2000" dirty="0" smtClean="0"/>
              <a:t>Engineering</a:t>
            </a:r>
            <a:r>
              <a:rPr lang="en-US" sz="2000" dirty="0" smtClean="0"/>
              <a:t>, </a:t>
            </a:r>
            <a:r>
              <a:rPr lang="en-US" sz="2000" dirty="0"/>
              <a:t>1995, pp. 86–95</a:t>
            </a:r>
            <a:r>
              <a:rPr lang="en-US" sz="2000" dirty="0" smtClean="0"/>
              <a:t>.</a:t>
            </a:r>
            <a:endParaRPr lang="en-US" sz="2000" u="sng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NATW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Questions??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6667" b="25554"/>
          <a:stretch/>
        </p:blipFill>
        <p:spPr>
          <a:xfrm>
            <a:off x="6019800" y="0"/>
            <a:ext cx="3048000" cy="5042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35364"/>
          <a:stretch/>
        </p:blipFill>
        <p:spPr>
          <a:xfrm>
            <a:off x="457200" y="63031"/>
            <a:ext cx="5143500" cy="3505201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33400" y="5337048"/>
            <a:ext cx="8077200" cy="1292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/>
              <a:t>Thank You!!!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368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Given a stuck-at fault, find a </a:t>
            </a:r>
            <a:r>
              <a:rPr lang="en-US" sz="2800" dirty="0" smtClean="0"/>
              <a:t>test.</a:t>
            </a:r>
          </a:p>
          <a:p>
            <a:endParaRPr lang="en-US" sz="2800" dirty="0"/>
          </a:p>
          <a:p>
            <a:r>
              <a:rPr lang="en-US" sz="2400" dirty="0" smtClean="0"/>
              <a:t>Specifically</a:t>
            </a:r>
            <a:r>
              <a:rPr lang="en-US" sz="2400" dirty="0" smtClean="0"/>
              <a:t>, </a:t>
            </a:r>
            <a:r>
              <a:rPr lang="en-US" sz="2400" dirty="0" smtClean="0"/>
              <a:t>find </a:t>
            </a:r>
            <a:r>
              <a:rPr lang="en-US" sz="2400" dirty="0" smtClean="0"/>
              <a:t>tests for hard to detect stuck-at faults.</a:t>
            </a:r>
          </a:p>
          <a:p>
            <a:pPr marL="118872" indent="0">
              <a:buNone/>
            </a:pPr>
            <a:endParaRPr lang="en-US" sz="2800" dirty="0"/>
          </a:p>
          <a:p>
            <a:r>
              <a:rPr lang="en-US" sz="2800" dirty="0" smtClean="0"/>
              <a:t>Derive a quantum computing algorithm to search for test vectors.</a:t>
            </a:r>
          </a:p>
          <a:p>
            <a:pPr lvl="1"/>
            <a:r>
              <a:rPr lang="en-US" sz="2000" dirty="0" smtClean="0"/>
              <a:t>Increased interests in areas of probabilistic computing algorithms.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NATW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Fault detection problem is NP complete [</a:t>
            </a:r>
            <a:r>
              <a:rPr lang="en-US" sz="2800" dirty="0"/>
              <a:t>Ibarra and </a:t>
            </a:r>
            <a:r>
              <a:rPr lang="en-US" sz="2800" dirty="0" err="1"/>
              <a:t>Sahni</a:t>
            </a:r>
            <a:r>
              <a:rPr lang="en-US" sz="2800" dirty="0"/>
              <a:t>, 1975; Fujiwara and </a:t>
            </a:r>
            <a:r>
              <a:rPr lang="en-US" sz="2800" dirty="0" err="1"/>
              <a:t>Toida</a:t>
            </a:r>
            <a:r>
              <a:rPr lang="en-US" sz="2800" dirty="0"/>
              <a:t>, </a:t>
            </a:r>
            <a:r>
              <a:rPr lang="en-US" sz="2800" dirty="0" smtClean="0"/>
              <a:t>1982; </a:t>
            </a:r>
            <a:r>
              <a:rPr lang="en-US" sz="2800" dirty="0" err="1" smtClean="0"/>
              <a:t>Seroussi</a:t>
            </a:r>
            <a:r>
              <a:rPr lang="en-US" sz="2800" dirty="0" smtClean="0"/>
              <a:t> and </a:t>
            </a:r>
            <a:r>
              <a:rPr lang="en-US" sz="2800" dirty="0" err="1" smtClean="0"/>
              <a:t>Bshouty</a:t>
            </a:r>
            <a:r>
              <a:rPr lang="en-US" sz="2800" dirty="0" smtClean="0"/>
              <a:t>, 1988].</a:t>
            </a:r>
          </a:p>
          <a:p>
            <a:endParaRPr lang="en-US" sz="2800" dirty="0" smtClean="0"/>
          </a:p>
          <a:p>
            <a:r>
              <a:rPr lang="en-US" sz="2800" dirty="0" smtClean="0"/>
              <a:t>Various algorithms have been designed.</a:t>
            </a:r>
          </a:p>
          <a:p>
            <a:pPr lvl="1"/>
            <a:r>
              <a:rPr lang="en-US" sz="2400" dirty="0" smtClean="0"/>
              <a:t>D Algorithm [Roth, 1966]</a:t>
            </a:r>
          </a:p>
          <a:p>
            <a:pPr lvl="1"/>
            <a:r>
              <a:rPr lang="en-US" sz="2400" dirty="0" smtClean="0"/>
              <a:t>PODEM [</a:t>
            </a:r>
            <a:r>
              <a:rPr lang="en-US" sz="2400" dirty="0" err="1" smtClean="0"/>
              <a:t>Goel</a:t>
            </a:r>
            <a:r>
              <a:rPr lang="en-US" sz="2400" dirty="0" smtClean="0"/>
              <a:t>, 1981] </a:t>
            </a:r>
          </a:p>
          <a:p>
            <a:pPr lvl="1"/>
            <a:r>
              <a:rPr lang="en-US" sz="2400" dirty="0" smtClean="0"/>
              <a:t>FAN </a:t>
            </a:r>
            <a:r>
              <a:rPr lang="en-US" sz="2400" dirty="0"/>
              <a:t>[Fujiwara and </a:t>
            </a:r>
            <a:r>
              <a:rPr lang="en-US" sz="2400" dirty="0" err="1" smtClean="0"/>
              <a:t>Shimono</a:t>
            </a:r>
            <a:r>
              <a:rPr lang="en-US" sz="2400" dirty="0" smtClean="0"/>
              <a:t>, 1983]</a:t>
            </a:r>
          </a:p>
          <a:p>
            <a:pPr lvl="1"/>
            <a:r>
              <a:rPr lang="en-US" sz="2400" dirty="0" smtClean="0"/>
              <a:t>Many</a:t>
            </a:r>
            <a:r>
              <a:rPr lang="en-US" sz="2400" dirty="0" smtClean="0"/>
              <a:t> </a:t>
            </a:r>
            <a:r>
              <a:rPr lang="en-US" sz="2400" dirty="0" smtClean="0"/>
              <a:t>others…</a:t>
            </a:r>
          </a:p>
          <a:p>
            <a:endParaRPr lang="en-US" sz="2800" dirty="0" smtClean="0"/>
          </a:p>
          <a:p>
            <a:r>
              <a:rPr lang="en-US" sz="2800" dirty="0"/>
              <a:t>Nature of NP </a:t>
            </a:r>
            <a:r>
              <a:rPr lang="en-US" sz="2800" dirty="0" smtClean="0"/>
              <a:t>complete problem implies Increasing</a:t>
            </a:r>
            <a:r>
              <a:rPr lang="en-US" sz="2800" dirty="0" smtClean="0"/>
              <a:t> </a:t>
            </a:r>
            <a:r>
              <a:rPr lang="en-US" sz="2800" dirty="0" smtClean="0"/>
              <a:t>circuit size and complexity increases </a:t>
            </a:r>
            <a:r>
              <a:rPr lang="en-US" sz="2800" dirty="0" smtClean="0"/>
              <a:t>computation </a:t>
            </a:r>
            <a:r>
              <a:rPr lang="en-US" sz="2800" dirty="0" smtClean="0"/>
              <a:t>time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2640597" y="6476999"/>
            <a:ext cx="3760203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3355848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Background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Previous Research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dirty="0" smtClean="0"/>
              <a:t>NATW 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Generation of test vectors a classic VLSI problem.</a:t>
            </a:r>
          </a:p>
          <a:p>
            <a:pPr lvl="1"/>
            <a:r>
              <a:rPr lang="en-US" sz="2400" dirty="0" smtClean="0"/>
              <a:t>Tackled by numerous algorithms.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Developed algorithms improve search over random TPG.</a:t>
            </a:r>
          </a:p>
          <a:p>
            <a:endParaRPr lang="en-US" sz="2800" dirty="0" smtClean="0"/>
          </a:p>
          <a:p>
            <a:r>
              <a:rPr lang="en-US" sz="2800" dirty="0" smtClean="0"/>
              <a:t>Test sets derived from functional description of </a:t>
            </a:r>
            <a:r>
              <a:rPr lang="en-US" sz="2800" dirty="0" smtClean="0"/>
              <a:t>circuits can be too large </a:t>
            </a:r>
            <a:r>
              <a:rPr lang="en-US" sz="2800" dirty="0"/>
              <a:t>[Akers, 1972 </a:t>
            </a:r>
            <a:r>
              <a:rPr lang="en-US" sz="2800" dirty="0" smtClean="0"/>
              <a:t>; Reddy, 1973].</a:t>
            </a:r>
          </a:p>
          <a:p>
            <a:endParaRPr lang="en-US" sz="2800" dirty="0" smtClean="0"/>
          </a:p>
          <a:p>
            <a:r>
              <a:rPr lang="en-US" sz="2800" dirty="0" smtClean="0"/>
              <a:t>Use of weighted random test generators</a:t>
            </a:r>
          </a:p>
          <a:p>
            <a:pPr lvl="1"/>
            <a:r>
              <a:rPr lang="en-US" sz="2400" dirty="0" smtClean="0"/>
              <a:t>Heuristics like input switching activity and weight assignment </a:t>
            </a:r>
            <a:r>
              <a:rPr lang="en-US" sz="2400" dirty="0"/>
              <a:t>[</a:t>
            </a:r>
            <a:r>
              <a:rPr lang="en-US" sz="2400" dirty="0" err="1" smtClean="0"/>
              <a:t>Schnurmann</a:t>
            </a:r>
            <a:r>
              <a:rPr lang="en-US" sz="2400" dirty="0" smtClean="0"/>
              <a:t> et al., 1972].</a:t>
            </a:r>
          </a:p>
          <a:p>
            <a:pPr lvl="1"/>
            <a:r>
              <a:rPr lang="en-US" sz="2400" dirty="0" smtClean="0"/>
              <a:t>Skewing input probability to attain maximum output entropy [Agrawal, 1981].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Using spectral properties of successful vectors to generate new vectors </a:t>
            </a:r>
            <a:r>
              <a:rPr lang="en-US" sz="2800" dirty="0"/>
              <a:t>[Yogi and </a:t>
            </a:r>
            <a:r>
              <a:rPr lang="en-US" sz="2800" dirty="0" smtClean="0"/>
              <a:t>Agrawal, 2006].</a:t>
            </a:r>
          </a:p>
          <a:p>
            <a:pPr lvl="1"/>
            <a:r>
              <a:rPr lang="en-US" sz="2400" dirty="0" smtClean="0"/>
              <a:t>Implementing </a:t>
            </a:r>
            <a:r>
              <a:rPr lang="en-US" sz="2400" dirty="0" err="1" smtClean="0"/>
              <a:t>Hadamard</a:t>
            </a:r>
            <a:r>
              <a:rPr lang="en-US" sz="2400" dirty="0" smtClean="0"/>
              <a:t> matrices for Walsh functions.</a:t>
            </a:r>
          </a:p>
          <a:p>
            <a:endParaRPr lang="en-US" sz="2800" dirty="0" smtClean="0"/>
          </a:p>
          <a:p>
            <a:r>
              <a:rPr lang="en-US" sz="2800" dirty="0" smtClean="0"/>
              <a:t>Search limits when searching for unique test vectors of hard to detect faults.</a:t>
            </a:r>
          </a:p>
          <a:p>
            <a:pPr lvl="1"/>
            <a:r>
              <a:rPr lang="en-US" sz="2400" dirty="0" smtClean="0"/>
              <a:t>Problem devolves back to NP hard problem.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Proposed solution uses probabilistic correlation </a:t>
            </a:r>
            <a:r>
              <a:rPr lang="en-US" sz="2800" dirty="0" smtClean="0"/>
              <a:t>among</a:t>
            </a:r>
            <a:r>
              <a:rPr lang="en-US" sz="2800" dirty="0" smtClean="0"/>
              <a:t> </a:t>
            </a:r>
            <a:r>
              <a:rPr lang="en-US" sz="2800" dirty="0"/>
              <a:t>primary inputs.</a:t>
            </a:r>
          </a:p>
          <a:p>
            <a:pPr lvl="1"/>
            <a:r>
              <a:rPr lang="en-US" sz="2400" dirty="0"/>
              <a:t>Skew the search in the test vector </a:t>
            </a:r>
            <a:r>
              <a:rPr lang="en-US" sz="2400" dirty="0" smtClean="0"/>
              <a:t>space.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2640597" y="6476999"/>
            <a:ext cx="3760203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NATW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7620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Algorithm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Correlation present between input test vectors [Akers, 1972</a:t>
            </a:r>
            <a:r>
              <a:rPr lang="en-US" sz="2800" dirty="0" smtClean="0"/>
              <a:t>].</a:t>
            </a:r>
          </a:p>
          <a:p>
            <a:r>
              <a:rPr lang="en-US" sz="2800" dirty="0" smtClean="0"/>
              <a:t>Because we are testing hard-to-detect faults, we generally have many trial vectors that do not work.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Conjecture </a:t>
            </a:r>
            <a:r>
              <a:rPr lang="en-US" sz="2800" dirty="0"/>
              <a:t>is to find test vectors with properties not similar to </a:t>
            </a:r>
            <a:r>
              <a:rPr lang="en-US" sz="2800" dirty="0" smtClean="0"/>
              <a:t>the preciously found vectors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Ignore vectors with properties similar to known unsuccessful test vectors.</a:t>
            </a:r>
          </a:p>
          <a:p>
            <a:endParaRPr lang="en-US" sz="2800" dirty="0"/>
          </a:p>
          <a:p>
            <a:r>
              <a:rPr lang="en-US" sz="2800" dirty="0"/>
              <a:t>Use opposite correlation to extract the </a:t>
            </a:r>
            <a:r>
              <a:rPr lang="en-US" sz="2800" dirty="0" smtClean="0"/>
              <a:t>lik</a:t>
            </a:r>
            <a:r>
              <a:rPr lang="en-US" sz="2800" dirty="0" smtClean="0"/>
              <a:t>ely</a:t>
            </a:r>
            <a:r>
              <a:rPr lang="en-US" sz="2800" dirty="0" smtClean="0"/>
              <a:t> </a:t>
            </a:r>
            <a:r>
              <a:rPr lang="en-US" sz="2800" dirty="0"/>
              <a:t>test vectors.</a:t>
            </a:r>
          </a:p>
          <a:p>
            <a:pPr lvl="1"/>
            <a:r>
              <a:rPr lang="en-US" sz="2400" dirty="0"/>
              <a:t>Skew the search in the test vector space for the correct test vector.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3" cy="274320"/>
          </a:xfrm>
        </p:spPr>
        <p:txBody>
          <a:bodyPr/>
          <a:lstStyle/>
          <a:p>
            <a:pPr algn="ctr"/>
            <a:r>
              <a:rPr lang="en-US" smtClean="0"/>
              <a:t>NATW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3222</TotalTime>
  <Words>1638</Words>
  <Application>Microsoft Office PowerPoint</Application>
  <PresentationFormat>On-screen Show (4:3)</PresentationFormat>
  <Paragraphs>358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A New Test Vector Search Algorithm for a Single Stuck-at Fault using Probabilistic Correlation</vt:lpstr>
      <vt:lpstr>Outline</vt:lpstr>
      <vt:lpstr>Purpose</vt:lpstr>
      <vt:lpstr>Motivation</vt:lpstr>
      <vt:lpstr>Background</vt:lpstr>
      <vt:lpstr>Overview of Previous Research</vt:lpstr>
      <vt:lpstr>Overview (contd..)</vt:lpstr>
      <vt:lpstr>PowerPoint Presentation</vt:lpstr>
      <vt:lpstr>Algorithm Principle</vt:lpstr>
      <vt:lpstr>Principle (contd..)</vt:lpstr>
      <vt:lpstr>Algorithm Steps</vt:lpstr>
      <vt:lpstr>Steps (contd..)</vt:lpstr>
      <vt:lpstr>Steps (contd..)</vt:lpstr>
      <vt:lpstr>Steps (contd..)</vt:lpstr>
      <vt:lpstr>Results</vt:lpstr>
      <vt:lpstr>10 input AND gate (Random TPG)</vt:lpstr>
      <vt:lpstr>10 input AND gate (Weighted Random)</vt:lpstr>
      <vt:lpstr>10 input AND gate (Correlation Algorithm)</vt:lpstr>
      <vt:lpstr>Benchmark circuits</vt:lpstr>
      <vt:lpstr>Future Work</vt:lpstr>
      <vt:lpstr>Conclusion</vt:lpstr>
      <vt:lpstr>References</vt:lpstr>
      <vt:lpstr>References (contd..)</vt:lpstr>
      <vt:lpstr>Questions??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Subthreshold Voltage High-k CMOS Devices Have Lowest Energy and High Process Tolerance</dc:title>
  <dc:creator>Murali Dharan</dc:creator>
  <cp:lastModifiedBy>agrawvd</cp:lastModifiedBy>
  <cp:revision>292</cp:revision>
  <dcterms:created xsi:type="dcterms:W3CDTF">2011-03-14T04:26:55Z</dcterms:created>
  <dcterms:modified xsi:type="dcterms:W3CDTF">2014-05-06T22:28:31Z</dcterms:modified>
</cp:coreProperties>
</file>